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8"/>
  </p:notesMasterIdLst>
  <p:sldIdLst>
    <p:sldId id="256" r:id="rId2"/>
    <p:sldId id="388" r:id="rId3"/>
    <p:sldId id="389" r:id="rId4"/>
    <p:sldId id="390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412" r:id="rId13"/>
    <p:sldId id="398" r:id="rId14"/>
    <p:sldId id="399" r:id="rId15"/>
    <p:sldId id="400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258" r:id="rId27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  <p15:guide id="7" orient="horz" pos="4156">
          <p15:clr>
            <a:srgbClr val="A4A3A4"/>
          </p15:clr>
        </p15:guide>
        <p15:guide id="8" orient="horz" pos="3999">
          <p15:clr>
            <a:srgbClr val="A4A3A4"/>
          </p15:clr>
        </p15:guide>
        <p15:guide id="9" orient="horz" pos="164">
          <p15:clr>
            <a:srgbClr val="A4A3A4"/>
          </p15:clr>
        </p15:guide>
        <p15:guide id="10" orient="horz" pos="2338">
          <p15:clr>
            <a:srgbClr val="A4A3A4"/>
          </p15:clr>
        </p15:guide>
        <p15:guide id="11" orient="horz" pos="2249">
          <p15:clr>
            <a:srgbClr val="A4A3A4"/>
          </p15:clr>
        </p15:guide>
        <p15:guide id="12" orient="horz" pos="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C7E"/>
    <a:srgbClr val="3185A6"/>
    <a:srgbClr val="17375E"/>
    <a:srgbClr val="3693B8"/>
    <a:srgbClr val="71EAF7"/>
    <a:srgbClr val="F6E672"/>
    <a:srgbClr val="FFCCCC"/>
    <a:srgbClr val="004A97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13"/>
    <p:restoredTop sz="89021"/>
  </p:normalViewPr>
  <p:slideViewPr>
    <p:cSldViewPr snapToGrid="0" showGuides="1">
      <p:cViewPr varScale="1">
        <p:scale>
          <a:sx n="62" d="100"/>
          <a:sy n="62" d="100"/>
        </p:scale>
        <p:origin x="84" y="1194"/>
      </p:cViewPr>
      <p:guideLst>
        <p:guide orient="horz" pos="3117"/>
        <p:guide orient="horz" pos="2999"/>
        <p:guide orient="horz" pos="123"/>
        <p:guide pos="189"/>
        <p:guide pos="2880"/>
        <p:guide pos="5576"/>
        <p:guide orient="horz" pos="4156"/>
        <p:guide orient="horz" pos="3999"/>
        <p:guide orient="horz" pos="164"/>
        <p:guide orient="horz" pos="2338"/>
        <p:guide orient="horz" pos="2249"/>
        <p:guide orient="horz" pos="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3828" y="-7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24198-9D49-F348-9839-46EA45A8A706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B3E05-2077-F345-AD80-2A73D550EA8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51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8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141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617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804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770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421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127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689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666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556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64238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71805" algn="just"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- процент незаблокированных запрещенных Интернет-ресурсов – 0,15%;</a:t>
            </a:r>
            <a:endParaRPr lang="ru-RU" sz="1100" dirty="0">
              <a:effectLst/>
              <a:latin typeface="Times New Roman"/>
              <a:ea typeface="Times New Roman"/>
            </a:endParaRPr>
          </a:p>
          <a:p>
            <a:pPr indent="471805" algn="just"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- количество рассмотренных актов мониторинга - 681 (+40), что составляет - 100%;</a:t>
            </a:r>
            <a:endParaRPr lang="ru-RU" sz="1100" dirty="0">
              <a:effectLst/>
              <a:latin typeface="Times New Roman"/>
              <a:ea typeface="Times New Roman"/>
            </a:endParaRPr>
          </a:p>
          <a:p>
            <a:pPr indent="471805" algn="just"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- количество составленных протоколов об АП – 412 (+21);</a:t>
            </a:r>
            <a:endParaRPr lang="ru-RU" sz="1100" dirty="0">
              <a:effectLst/>
              <a:latin typeface="Times New Roman"/>
              <a:ea typeface="Times New Roman"/>
            </a:endParaRPr>
          </a:p>
          <a:p>
            <a:pPr indent="471805" algn="just"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Количество операторов связи, ограничивающих менее 99% доступа к запрещенным ресурсам – 41:</a:t>
            </a:r>
            <a:endParaRPr lang="ru-RU" sz="1100" dirty="0">
              <a:effectLst/>
              <a:latin typeface="Times New Roman"/>
              <a:ea typeface="Times New Roman"/>
            </a:endParaRPr>
          </a:p>
          <a:p>
            <a:pPr indent="471805" algn="just"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- ТО по ЦФО – 31 (+9);</a:t>
            </a:r>
            <a:endParaRPr lang="ru-RU" sz="1100" dirty="0">
              <a:effectLst/>
              <a:latin typeface="Times New Roman"/>
              <a:ea typeface="Times New Roman"/>
            </a:endParaRPr>
          </a:p>
          <a:p>
            <a:pPr indent="471805" algn="just"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- ТО по Калужской области- 1 (-2);</a:t>
            </a:r>
            <a:endParaRPr lang="ru-RU" sz="1100" dirty="0">
              <a:effectLst/>
              <a:latin typeface="Times New Roman"/>
              <a:ea typeface="Times New Roman"/>
            </a:endParaRPr>
          </a:p>
          <a:p>
            <a:pPr indent="471805" algn="just"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- ТО по Смоленской области – 2 (-2);</a:t>
            </a:r>
            <a:endParaRPr lang="ru-RU" sz="1100" dirty="0">
              <a:effectLst/>
              <a:latin typeface="Times New Roman"/>
              <a:ea typeface="Times New Roman"/>
            </a:endParaRPr>
          </a:p>
          <a:p>
            <a:pPr indent="471805" algn="just"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- ТО по Белгородской области – 4 (-2);</a:t>
            </a:r>
            <a:endParaRPr lang="ru-RU" sz="1100" dirty="0">
              <a:effectLst/>
              <a:latin typeface="Times New Roman"/>
              <a:ea typeface="Times New Roman"/>
            </a:endParaRPr>
          </a:p>
          <a:p>
            <a:pPr indent="471805" algn="just"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- ТО по Ярославской области – 1 (-1);</a:t>
            </a:r>
            <a:endParaRPr lang="ru-RU" sz="1100" dirty="0">
              <a:effectLst/>
              <a:latin typeface="Times New Roman"/>
              <a:ea typeface="Times New Roman"/>
            </a:endParaRPr>
          </a:p>
          <a:p>
            <a:pPr indent="473710" algn="just"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- ТО по Костромской области – 2 (+2).</a:t>
            </a:r>
            <a:endParaRPr lang="ru-RU" sz="1100" dirty="0">
              <a:effectLst/>
              <a:latin typeface="Times New Roman"/>
              <a:ea typeface="Times New Roman"/>
            </a:endParaRPr>
          </a:p>
          <a:p>
            <a:pPr indent="473710" algn="just"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Доля незаблокированных операторами связи запрещенных Интернет-ресурсов – 0,22% (+0,07); по 398-ФЗ – 0,53% (-0,06%).</a:t>
            </a:r>
            <a:endParaRPr lang="ru-RU" sz="1100" dirty="0">
              <a:effectLst/>
              <a:latin typeface="Times New Roman"/>
              <a:ea typeface="Times New Roman"/>
            </a:endParaRPr>
          </a:p>
          <a:p>
            <a:r>
              <a:rPr lang="ru-RU" sz="1200" dirty="0">
                <a:effectLst/>
                <a:latin typeface="Times New Roman"/>
                <a:ea typeface="Times New Roman"/>
              </a:rPr>
              <a:t>Более 1% доля незаблокированных «запрещенных» интернет ресурсов по 398-ФЗ в ТО по Белгородской области - 1,10%, ТО по Смоленской области – 1,00 %, ТО по Костромской области – 1,06%</a:t>
            </a:r>
          </a:p>
          <a:p>
            <a:r>
              <a:rPr lang="ru-RU" sz="1200" dirty="0">
                <a:effectLst/>
                <a:latin typeface="Times New Roman"/>
              </a:rPr>
              <a:t>0106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Количество операторов связи, ограничивающих менее 99% доступа к запрещенным ресурсам – 31 (-10):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ТО по ЦФО – 28 (-3);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ТО по Белгородской области – 1 (-3);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ТО по Воронежской области – 1 (+1);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ТО по Калужской области- 1 (0).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Доля незаблокированных операторами связи запрещенных Интернет-ресурсов – 0,14% (-0,08); по 398-ФЗ – 0,48% (-0,05%)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00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6802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7339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248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5133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436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51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014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404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828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667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564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1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4644-DCAB-4BFE-B744-7C792CB86F39}" type="datetime1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33FA-CE6F-4DA3-94F7-390EFAF78DCE}" type="datetime1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F704-CE31-4E8D-9B7A-04E794279B20}" type="datetime1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0BF71-A6F2-4676-8D29-F718E697D54C}" type="datetime1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40F9-9D30-4DFA-86D7-1B6EEE129911}" type="datetime1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61CF-4E24-4466-AB30-584939718FE5}" type="datetime1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F937-F0FD-42B7-8F60-07C487C18DDA}" type="datetime1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E82D-91C5-414A-9E43-345F6FE8B318}" type="datetime1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61A3-81F8-451B-B99E-23B620598926}" type="datetime1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E6DD-0D25-495C-93DD-7CCDB9D4C311}" type="datetime1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811F-6137-4E6E-98C5-BF9A5CBC6038}" type="datetime1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2B847-707D-4707-A32C-0315B9391AEF}" type="datetime1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888" y="2241756"/>
            <a:ext cx="7178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 Narrow" panose="020B0606020202030204" pitchFamily="34" charset="0"/>
              </a:rPr>
              <a:t>Соблюдение требований законодательства </a:t>
            </a:r>
          </a:p>
          <a:p>
            <a:pPr algn="ctr"/>
            <a:r>
              <a:rPr lang="ru-RU" sz="2800" b="1" dirty="0" smtClean="0">
                <a:latin typeface="Arial Narrow" panose="020B0606020202030204" pitchFamily="34" charset="0"/>
              </a:rPr>
              <a:t>о выборах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4887" y="3152580"/>
            <a:ext cx="71784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4A97"/>
                </a:solidFill>
                <a:latin typeface="Arial Narrow" panose="020B0606020202030204" pitchFamily="34" charset="0"/>
              </a:rPr>
              <a:t>Докладчики</a:t>
            </a:r>
            <a:r>
              <a:rPr lang="ru-RU" sz="2200" b="1" dirty="0" smtClean="0">
                <a:solidFill>
                  <a:srgbClr val="004A97"/>
                </a:solidFill>
                <a:latin typeface="Arial Narrow" panose="020B0606020202030204" pitchFamily="34" charset="0"/>
              </a:rPr>
              <a:t>: </a:t>
            </a:r>
            <a:endParaRPr lang="ru-RU" sz="1000" b="1" dirty="0" smtClean="0">
              <a:solidFill>
                <a:srgbClr val="004A97"/>
              </a:solidFill>
              <a:latin typeface="Arial Narrow" panose="020B0606020202030204" pitchFamily="34" charset="0"/>
            </a:endParaRPr>
          </a:p>
          <a:p>
            <a:pPr algn="ctr"/>
            <a:endParaRPr lang="ru-RU" sz="1100" b="1" dirty="0" smtClean="0">
              <a:solidFill>
                <a:srgbClr val="004A97"/>
              </a:solidFill>
              <a:latin typeface="Arial Narrow" panose="020B0606020202030204" pitchFamily="34" charset="0"/>
            </a:endParaRPr>
          </a:p>
          <a:p>
            <a:r>
              <a:rPr lang="ru-RU" sz="1700" b="1" dirty="0" smtClean="0">
                <a:solidFill>
                  <a:srgbClr val="004A97"/>
                </a:solidFill>
                <a:latin typeface="Arial Narrow" panose="020B0606020202030204" pitchFamily="34" charset="0"/>
              </a:rPr>
              <a:t>Ведущий </a:t>
            </a:r>
            <a:r>
              <a:rPr lang="ru-RU" sz="1700" b="1" dirty="0" smtClean="0">
                <a:solidFill>
                  <a:srgbClr val="004A97"/>
                </a:solidFill>
                <a:latin typeface="Arial Narrow" panose="020B0606020202030204" pitchFamily="34" charset="0"/>
              </a:rPr>
              <a:t>специалист-эксперт 			             </a:t>
            </a:r>
            <a:r>
              <a:rPr lang="ru-RU" sz="2000" b="1" dirty="0" smtClean="0">
                <a:solidFill>
                  <a:srgbClr val="004A97"/>
                </a:solidFill>
                <a:latin typeface="Arial Narrow" panose="020B0606020202030204" pitchFamily="34" charset="0"/>
              </a:rPr>
              <a:t>Н.В. Михайлова </a:t>
            </a:r>
            <a:endParaRPr lang="ru-RU" sz="2000" b="1" dirty="0">
              <a:solidFill>
                <a:srgbClr val="004A97"/>
              </a:solidFill>
              <a:latin typeface="Arial Narrow" panose="020B0606020202030204" pitchFamily="34" charset="0"/>
            </a:endParaRPr>
          </a:p>
          <a:p>
            <a:r>
              <a:rPr lang="ru-RU" sz="1700" b="1" dirty="0" smtClean="0">
                <a:solidFill>
                  <a:srgbClr val="004A97"/>
                </a:solidFill>
                <a:latin typeface="Arial Narrow" panose="020B0606020202030204" pitchFamily="34" charset="0"/>
              </a:rPr>
              <a:t>Специалист 1 разряда                                                                  </a:t>
            </a:r>
            <a:r>
              <a:rPr lang="ru-RU" sz="2000" b="1" dirty="0" smtClean="0">
                <a:solidFill>
                  <a:srgbClr val="004A97"/>
                </a:solidFill>
                <a:latin typeface="Arial Narrow" panose="020B0606020202030204" pitchFamily="34" charset="0"/>
              </a:rPr>
              <a:t>А.Г. Клыкова</a:t>
            </a:r>
            <a:endParaRPr lang="ru-RU" sz="2000" b="1" dirty="0">
              <a:solidFill>
                <a:srgbClr val="004A97"/>
              </a:solidFill>
              <a:latin typeface="Arial Narrow" panose="020B0606020202030204" pitchFamily="34" charset="0"/>
            </a:endParaRPr>
          </a:p>
          <a:p>
            <a:endParaRPr lang="ru-RU" sz="1700" b="1" dirty="0" smtClean="0">
              <a:solidFill>
                <a:srgbClr val="004A97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106" y="4699063"/>
            <a:ext cx="2715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Петропавловск-Камчатский, 2021</a:t>
            </a:r>
            <a:endParaRPr lang="ru-RU" sz="14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144" y="802265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9831" y="61009"/>
            <a:ext cx="5501898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Информационные </a:t>
            </a:r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сообщения для избирателей</a:t>
            </a:r>
            <a:endParaRPr lang="ru-RU" sz="30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3031421" y="1192409"/>
            <a:ext cx="3094038" cy="83099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Должны идти отдельным блоком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96408" y="3226456"/>
            <a:ext cx="4564062" cy="1015663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Объективная и всесторонняя подача информации без возможности иной трактовки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112144" y="2151564"/>
            <a:ext cx="3824425" cy="1015663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Не должны включать мнения любого лица, в том числе и журналиста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4839583" y="2151564"/>
            <a:ext cx="4041775" cy="1015663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Не должны выражать личную оценку деятельности или личности какого-либо кандидата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2296408" y="4374225"/>
            <a:ext cx="4564062" cy="40011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Запрет комментирования информации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1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144" y="802265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38488" y="802265"/>
            <a:ext cx="8588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В периодических печатных изданиях, </a:t>
            </a: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учрежденных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органами </a:t>
            </a:r>
            <a:r>
              <a:rPr lang="ru-RU" sz="2400" b="1" u="sng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государственной власти, </a:t>
            </a: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органами </a:t>
            </a:r>
            <a:r>
              <a:rPr lang="ru-RU" sz="2400" b="1" u="sng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местного </a:t>
            </a:r>
            <a:endParaRPr lang="ru-RU" sz="2400" b="1" u="sng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самоуправления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исключительно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для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опубликования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их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официальных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материалов и сообщений,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нормативных </a:t>
            </a: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правовых и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иных </a:t>
            </a: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актов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ru-RU" sz="2400" b="1" u="sng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не могут </a:t>
            </a: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публиковаться агитационные </a:t>
            </a:r>
            <a:r>
              <a:rPr lang="ru-RU" sz="2400" b="1" u="sng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материалы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а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также редакционные материалы,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освещающие деятельность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кандидатов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избирательных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объединений 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пункт 6 ст. 47 Федерального закона от 12.06.2002 № 67-ФЗ)</a:t>
            </a:r>
          </a:p>
        </p:txBody>
      </p:sp>
    </p:spTree>
    <p:extLst>
      <p:ext uri="{BB962C8B-B14F-4D97-AF65-F5344CB8AC3E}">
        <p14:creationId xmlns:p14="http://schemas.microsoft.com/office/powerpoint/2010/main" val="218057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144" y="802265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38488" y="554292"/>
            <a:ext cx="8588536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Нарушение закона о СМИ в агитационных 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материалах</a:t>
            </a:r>
          </a:p>
          <a:p>
            <a:pPr algn="just"/>
            <a:endParaRPr lang="ru-RU" sz="24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при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осуществлении агитации любыми методами </a:t>
            </a: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запрещается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призывать к совершению экстремистской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деятельности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а также обосновывать или оправдывать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экстремизм;</a:t>
            </a:r>
          </a:p>
          <a:p>
            <a:pPr marL="342900" indent="-342900" algn="just">
              <a:buFontTx/>
              <a:buChar char="-"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не </a:t>
            </a: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допускается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в материалах предвыборной агитации </a:t>
            </a: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злоупотребление свободой массовой информации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- нарушение требований ст. 4 Закона о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СМИ.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93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144" y="802265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2144" y="379871"/>
            <a:ext cx="8588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При обнародовании результатов </a:t>
            </a: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опроса общественного мнения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связанного с </a:t>
            </a: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выборами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необходимо указывать: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ru-RU" sz="24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1. Организацию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проводившую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опрос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;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2. Время проведения опроса; 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3. Число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опрошенных (выборку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);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4. Метод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сбора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информации;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5. Регион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где проводился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опрос;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6.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Точную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формулировку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вопроса;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7.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Статистическую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оценку возможной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погрешности;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8.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Лицо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заказавшее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опрос;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9.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Лицо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оплатившее обнародование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результатов.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8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144" y="802265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5316" y="1110042"/>
            <a:ext cx="85746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Опубликование (обнародование) опросов общественного мнения прогнозов или иных исследований, посвященных выборам, прекращается </a:t>
            </a: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с 14 сентября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до </a:t>
            </a: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19 сентября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2021 года (до закрытия всех избирательных участков по местному времени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).</a:t>
            </a: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Последние опросы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публикуются в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понедельник недели, на которой пройдет голосование – </a:t>
            </a: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13 сентября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2021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года.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46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144" y="802265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2144" y="495946"/>
            <a:ext cx="881488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Единая Россия на выборах в Госдуму может набрать 55-58 %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голосов.</a:t>
            </a:r>
          </a:p>
          <a:p>
            <a:pPr algn="ctr"/>
            <a:r>
              <a:rPr lang="ru-RU" sz="1700" b="1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Агентство </a:t>
            </a:r>
            <a:r>
              <a:rPr lang="ru-RU" sz="17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Интерфакс 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распространило последние данные Фонда исследования проблем демократии, которые касаются прогноза результатов выборов депутатов Госдумы. Выводы основаны на анализе опросов ВЦИОМ и Фонда общественного мнения. Это данные на начало-середину ноября: </a:t>
            </a:r>
          </a:p>
          <a:p>
            <a:pPr algn="ctr"/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- Единая Россия набирает от 55 до 58 %; </a:t>
            </a:r>
          </a:p>
          <a:p>
            <a:pPr algn="ctr"/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- КПРФ -16-19 %;</a:t>
            </a:r>
          </a:p>
          <a:p>
            <a:pPr algn="ctr"/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- ЛДПР - 10-12%;</a:t>
            </a:r>
          </a:p>
          <a:p>
            <a:pPr algn="ctr"/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- Справедливая Россия- 6,5- 9,5 %. </a:t>
            </a:r>
          </a:p>
          <a:p>
            <a:pPr algn="ctr"/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При этом специалисты Фонда просят учитывать неопределившихся избирателей. Таких по подсчетам около 15 %. Часть из них примет решение в день самих выборов или даже в кабине для голосования. Выборы депутатов Госдумы шестого созыва назначены на 4 декабря. В них участвуют все семь политических партий, зарегистрированных Минюстом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».</a:t>
            </a:r>
            <a:endParaRPr lang="ru-RU" sz="17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ru-RU" sz="17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01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144" y="802265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5316" y="802265"/>
            <a:ext cx="881488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В день голосования до момента окончания голосования запрещается публиковать (обнародовать) результаты выборов, в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т.ч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. результаты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exit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poll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*</a:t>
            </a:r>
          </a:p>
          <a:p>
            <a:pPr algn="ctr"/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Нарушением считается только публикация самих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результатов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голосования с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17 сентября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до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19 сентября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2021 года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до закрытия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всех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избирательных участков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по местному времени)</a:t>
            </a: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*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exit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poll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- используемая в мировой социологической практики процедура опроса граждан на выходе из избирательных участков</a:t>
            </a:r>
          </a:p>
        </p:txBody>
      </p:sp>
    </p:spTree>
    <p:extLst>
      <p:ext uri="{BB962C8B-B14F-4D97-AF65-F5344CB8AC3E}">
        <p14:creationId xmlns:p14="http://schemas.microsoft.com/office/powerpoint/2010/main" val="247501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144" y="802265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5316" y="540654"/>
            <a:ext cx="881488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Ограничение доступа к информации и агитационным материалам, распространяемым с нарушением требований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Закона</a:t>
            </a:r>
          </a:p>
          <a:p>
            <a:pPr algn="ctr"/>
            <a:endParaRPr lang="ru-RU" sz="12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Выявление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в сети «Интернет»,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информации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распространяемой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с нарушением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требований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законодательства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Российской Федерации о выборах и референдумах, и (или) агитационных материалов, изготовленных и (или) распространяемых с нарушением требований законодательства Российской Федерации о выборах и референдумах </a:t>
            </a:r>
          </a:p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Представление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Избирательной комиссии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соответствующего уровня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о принятии мер по ограничению доступа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к информационным ресурсам, распространяющим такие информацию или агитационные материалы</a:t>
            </a:r>
          </a:p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РОСКОМНАДЗОР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(незамедлительно)</a:t>
            </a: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596910" y="2614531"/>
            <a:ext cx="125569" cy="2226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611171" y="3651470"/>
            <a:ext cx="125569" cy="2226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00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144" y="802265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5316" y="273559"/>
            <a:ext cx="88148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РОСКОМНАДЗОР</a:t>
            </a:r>
          </a:p>
          <a:p>
            <a:pPr algn="ctr"/>
            <a:r>
              <a:rPr lang="ru-RU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(незамедлительно)</a:t>
            </a: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2400246">
            <a:off x="3203605" y="1046892"/>
            <a:ext cx="210565" cy="3714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055191">
            <a:off x="5743590" y="1056463"/>
            <a:ext cx="236896" cy="352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0873" y="1491097"/>
            <a:ext cx="40878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Направление провайдеру хостинга  уведомления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нарушении требований законодательства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требованием принять меры по удалению информации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766713" y="3364614"/>
            <a:ext cx="135228" cy="2318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70873" y="3666172"/>
            <a:ext cx="40398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Уведомление обслуживаемого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владельца  Интернет-ресурса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необходимости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удалить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информацию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(или) агитационные материалы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141372" y="1491097"/>
            <a:ext cx="3898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Требование оператору связи о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принятии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мер по ограничению доступа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6184185" y="2216193"/>
            <a:ext cx="135228" cy="2318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121622" y="2599092"/>
            <a:ext cx="2807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Ограничение доступа к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информационному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ресурсу</a:t>
            </a:r>
          </a:p>
        </p:txBody>
      </p:sp>
    </p:spTree>
    <p:extLst>
      <p:ext uri="{BB962C8B-B14F-4D97-AF65-F5344CB8AC3E}">
        <p14:creationId xmlns:p14="http://schemas.microsoft.com/office/powerpoint/2010/main" val="273791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144" y="802265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Ограничение доступа к информации и агитационным материалам, распространяемым с нарушением требований Закона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Объект 6"/>
          <p:cNvSpPr txBox="1">
            <a:spLocks/>
          </p:cNvSpPr>
          <p:nvPr/>
        </p:nvSpPr>
        <p:spPr>
          <a:xfrm>
            <a:off x="457199" y="1017431"/>
            <a:ext cx="4174949" cy="402367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Удаление владельцем информационного ресурса информации и (или) агитационных материалов (в течение суток со дня получения уведомления от провайдера хостинга)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Уведомление владельцем информационного ресурса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Роскомнадзора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Уведомление оператора связи о возобновлении доступа к информационному ресурсу (незамедлительно)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Возобновление оператором связи доступа к информационному ресурсу, в том числе к сайту в сети «Интернет»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(незамедлительно)</a:t>
            </a:r>
            <a:endParaRPr lang="ru-RU" sz="16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sz="1400" dirty="0" smtClean="0">
              <a:solidFill>
                <a:srgbClr val="FF0000"/>
              </a:solidFill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11"/>
          <p:cNvSpPr txBox="1">
            <a:spLocks/>
          </p:cNvSpPr>
          <p:nvPr/>
        </p:nvSpPr>
        <p:spPr>
          <a:xfrm>
            <a:off x="4638587" y="978794"/>
            <a:ext cx="4041775" cy="36222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Отказ (бездействие) владельца информационного ресурса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Ограничение провайдером хостинга доступа к информационному ресурсу (незамедлительно по истечении суток с момента получения уведомления)</a:t>
            </a:r>
            <a:endParaRPr lang="ru-RU" sz="16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530698" y="1900604"/>
            <a:ext cx="128789" cy="2575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2530698" y="2621335"/>
            <a:ext cx="128789" cy="2575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530697" y="3573643"/>
            <a:ext cx="128789" cy="2575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553200" y="1635617"/>
            <a:ext cx="244699" cy="47651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0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623939" y="526739"/>
            <a:ext cx="57102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Федеральный закон от 12.06.2002 № 67-ФЗ</a:t>
            </a:r>
          </a:p>
          <a:p>
            <a:pPr algn="ctr"/>
            <a:r>
              <a:rPr lang="ru-RU" sz="22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 «Об основных гарантиях избирательных прав </a:t>
            </a:r>
          </a:p>
          <a:p>
            <a:pPr algn="ctr"/>
            <a:r>
              <a:rPr lang="ru-RU" sz="22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и права на участие в референдуме </a:t>
            </a:r>
          </a:p>
          <a:p>
            <a:pPr algn="ctr"/>
            <a:r>
              <a:rPr lang="ru-RU" sz="22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граждан Российской Федерации»</a:t>
            </a:r>
            <a:endParaRPr lang="ru-RU" sz="22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70" y="2112774"/>
            <a:ext cx="3179738" cy="23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144" y="802265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5316" y="802265"/>
            <a:ext cx="8814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Ограничение </a:t>
            </a:r>
            <a:r>
              <a:rPr lang="ru-RU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доступа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к информационным ресурсам, на которых размещены агитационные материалы, вводится </a:t>
            </a:r>
            <a:r>
              <a:rPr lang="ru-RU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не ранее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дня официального опубликования </a:t>
            </a:r>
            <a:r>
              <a:rPr lang="ru-RU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решения о назначении выборов или референдума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и оканчивается по истечении 5 дней со дня определения результатов выборов или референдума.</a:t>
            </a:r>
          </a:p>
        </p:txBody>
      </p:sp>
    </p:spTree>
    <p:extLst>
      <p:ext uri="{BB962C8B-B14F-4D97-AF65-F5344CB8AC3E}">
        <p14:creationId xmlns:p14="http://schemas.microsoft.com/office/powerpoint/2010/main" val="11730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144" y="802265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2144" y="479099"/>
            <a:ext cx="881488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Ответственность за проведение предвыборной агитации вне агитационного периода </a:t>
            </a:r>
          </a:p>
          <a:p>
            <a:pPr lvl="0"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(Ст. 5.10 КоАП РФ)</a:t>
            </a:r>
          </a:p>
          <a:p>
            <a:pPr lvl="0" algn="ctr"/>
            <a:r>
              <a:rPr lang="ru-RU" sz="1500" b="1" i="1" dirty="0">
                <a:solidFill>
                  <a:srgbClr val="004A97"/>
                </a:solidFill>
                <a:latin typeface="Arial Narrow" panose="020B0606020202030204" pitchFamily="34" charset="0"/>
              </a:rPr>
              <a:t>Предвыборная агитация, агитация по вопросам референдума вне агитационного периода, установленного законодательством о выборах и референдумах, либо в местах, где ее проведение запрещено законодательством о выборах и референдумах</a:t>
            </a:r>
          </a:p>
          <a:p>
            <a:pPr lvl="0" algn="ctr"/>
            <a:endParaRPr lang="ru-RU" sz="1500" b="1" i="1" dirty="0">
              <a:solidFill>
                <a:srgbClr val="004A97"/>
              </a:solidFill>
              <a:latin typeface="Arial Narrow" panose="020B0606020202030204" pitchFamily="34" charset="0"/>
            </a:endParaRPr>
          </a:p>
          <a:p>
            <a:pPr lvl="0" algn="ctr"/>
            <a:endParaRPr lang="ru-RU" sz="900" b="1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влечет наложение административного штрафа </a:t>
            </a:r>
          </a:p>
          <a:p>
            <a:pPr lvl="0" algn="ctr"/>
            <a:endParaRPr lang="ru-RU" sz="2400" b="1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на </a:t>
            </a:r>
            <a:r>
              <a:rPr lang="ru-RU" sz="2400" b="1" dirty="0">
                <a:solidFill>
                  <a:srgbClr val="004A97"/>
                </a:solidFill>
                <a:latin typeface="Arial Narrow" panose="020B0606020202030204" pitchFamily="34" charset="0"/>
              </a:rPr>
              <a:t>граждан</a:t>
            </a:r>
            <a:r>
              <a:rPr lang="ru-RU" sz="2400" b="1" dirty="0">
                <a:solidFill>
                  <a:srgbClr val="4F81BD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в размере от </a:t>
            </a: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5000 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до 2</a:t>
            </a: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0.000 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рублей </a:t>
            </a:r>
          </a:p>
          <a:p>
            <a:pPr lvl="0"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на </a:t>
            </a:r>
            <a:r>
              <a:rPr lang="ru-RU" sz="2400" b="1" dirty="0">
                <a:solidFill>
                  <a:srgbClr val="004A97"/>
                </a:solidFill>
                <a:latin typeface="Arial Narrow" panose="020B0606020202030204" pitchFamily="34" charset="0"/>
              </a:rPr>
              <a:t>должностных лиц 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- от </a:t>
            </a: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30.000 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до </a:t>
            </a: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50.000 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рублей </a:t>
            </a:r>
          </a:p>
          <a:p>
            <a:pPr lvl="0"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на </a:t>
            </a:r>
            <a:r>
              <a:rPr lang="ru-RU" sz="2400" b="1" dirty="0">
                <a:solidFill>
                  <a:srgbClr val="004A97"/>
                </a:solidFill>
                <a:latin typeface="Arial Narrow" panose="020B0606020202030204" pitchFamily="34" charset="0"/>
              </a:rPr>
              <a:t>юридических лиц 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- от </a:t>
            </a: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100.000 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до </a:t>
            </a: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500.000 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212784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144" y="802265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2144" y="355113"/>
            <a:ext cx="8814880" cy="536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Ответственность за нарушение порядка участия средств массовой информации в информационном обеспечении выборов, референдумов, общероссийского голосования</a:t>
            </a:r>
          </a:p>
          <a:p>
            <a:pPr lvl="0" algn="ctr"/>
            <a:r>
              <a:rPr lang="ru-RU" sz="2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(ч. 1 Ст. 5.5 КоАП РФ)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500" b="1" i="1" dirty="0">
                <a:solidFill>
                  <a:srgbClr val="004A97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Нарушение главным редактором (редакцией) порядка опубликования материалов, связанных с подготовкой и проведением выборов, референдумов, в том числе агитационных материалов, а равно нарушение в период избирательной кампании, кампании референдума порядка опубликования (обнародования) указанных материалов в информационно-телекоммуникационных сетях, доступ к которым не ограничен определенным кругом лиц</a:t>
            </a:r>
          </a:p>
          <a:p>
            <a:pPr lvl="0" algn="ctr"/>
            <a:endParaRPr lang="ru-RU" sz="1500" b="1" dirty="0">
              <a:solidFill>
                <a:srgbClr val="004A97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влечет наложение административного штрафа </a:t>
            </a:r>
          </a:p>
          <a:p>
            <a:pPr lvl="0" algn="ctr"/>
            <a:endParaRPr lang="ru-RU" sz="1050" b="1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на </a:t>
            </a:r>
            <a:r>
              <a:rPr lang="ru-RU" sz="2400" b="1" dirty="0">
                <a:solidFill>
                  <a:srgbClr val="004A97"/>
                </a:solidFill>
                <a:latin typeface="Arial Narrow" panose="020B0606020202030204" pitchFamily="34" charset="0"/>
              </a:rPr>
              <a:t>граждан</a:t>
            </a:r>
            <a:r>
              <a:rPr lang="ru-RU" sz="2400" b="1" dirty="0">
                <a:solidFill>
                  <a:srgbClr val="4F81BD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в размере от 5</a:t>
            </a: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00 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до </a:t>
            </a: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2500 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рублей </a:t>
            </a:r>
          </a:p>
          <a:p>
            <a:pPr lvl="0"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на </a:t>
            </a:r>
            <a:r>
              <a:rPr lang="ru-RU" sz="2400" b="1" dirty="0">
                <a:solidFill>
                  <a:srgbClr val="004A97"/>
                </a:solidFill>
                <a:latin typeface="Arial Narrow" panose="020B0606020202030204" pitchFamily="34" charset="0"/>
              </a:rPr>
              <a:t>должностных лиц 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- от </a:t>
            </a: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1000 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до </a:t>
            </a: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5000 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рублей </a:t>
            </a:r>
          </a:p>
          <a:p>
            <a:pPr lvl="0"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на </a:t>
            </a:r>
            <a:r>
              <a:rPr lang="ru-RU" sz="2400" b="1" dirty="0">
                <a:solidFill>
                  <a:srgbClr val="004A97"/>
                </a:solidFill>
                <a:latin typeface="Arial Narrow" panose="020B0606020202030204" pitchFamily="34" charset="0"/>
              </a:rPr>
              <a:t>юридических лиц 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- от </a:t>
            </a: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30.000 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до </a:t>
            </a: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100.000 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рублей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6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8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144" y="802265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2144" y="355113"/>
            <a:ext cx="8814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err="1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Непредоставление</a:t>
            </a:r>
            <a:r>
              <a:rPr lang="ru-RU" sz="2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возможности опубликовать (обнародовать) опровержение в защиту чести, достоинства и деловой репутации (Ст. 5.13 КоАП РФ)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500" b="1" i="1" dirty="0" err="1">
                <a:solidFill>
                  <a:srgbClr val="004A97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Непредоставление</a:t>
            </a:r>
            <a:r>
              <a:rPr lang="ru-RU" sz="1500" b="1" i="1" dirty="0">
                <a:solidFill>
                  <a:srgbClr val="004A97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до окончания срока предвыборной агитации возможности опубликовать (обнародовать) опровержение в защиту чести, достоинства и деловой репутации кандидата или избирательного объединения в СМИ</a:t>
            </a:r>
          </a:p>
          <a:p>
            <a:pPr lvl="0" algn="ctr"/>
            <a:endParaRPr lang="ru-RU" sz="1500" b="1" i="1" dirty="0">
              <a:solidFill>
                <a:srgbClr val="004A97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влечет наложение административного штрафа </a:t>
            </a:r>
          </a:p>
          <a:p>
            <a:pPr lvl="0" algn="ctr"/>
            <a:endParaRPr lang="ru-RU" sz="2400" b="1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lvl="0" algn="ctr"/>
            <a:endParaRPr lang="ru-RU" sz="2400" b="1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на </a:t>
            </a:r>
            <a:r>
              <a:rPr lang="ru-RU" sz="2400" b="1" dirty="0">
                <a:solidFill>
                  <a:srgbClr val="004A97"/>
                </a:solidFill>
                <a:latin typeface="Arial Narrow" panose="020B0606020202030204" pitchFamily="34" charset="0"/>
              </a:rPr>
              <a:t>должностных лиц 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- от 2000 до 3000 рублей</a:t>
            </a:r>
          </a:p>
          <a:p>
            <a:pPr lvl="0"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на </a:t>
            </a:r>
            <a:r>
              <a:rPr lang="ru-RU" sz="2400" b="1" dirty="0">
                <a:solidFill>
                  <a:srgbClr val="004A97"/>
                </a:solidFill>
                <a:latin typeface="Arial Narrow" panose="020B0606020202030204" pitchFamily="34" charset="0"/>
              </a:rPr>
              <a:t>юридических лиц 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- от </a:t>
            </a: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10.000 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до </a:t>
            </a: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20.000 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28763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144" y="802265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2144" y="355113"/>
            <a:ext cx="881488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Нарушение порядка ограничения доступа к информации </a:t>
            </a:r>
          </a:p>
          <a:p>
            <a:pPr lvl="0" algn="ctr"/>
            <a:r>
              <a:rPr lang="ru-RU" sz="2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(ч. 2 Ст</a:t>
            </a:r>
            <a:r>
              <a:rPr lang="ru-RU" sz="2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13.41 КоАП РФ) </a:t>
            </a:r>
            <a:endParaRPr lang="ru-RU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500" b="1" i="1" dirty="0">
                <a:solidFill>
                  <a:srgbClr val="004A97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Нарушение порядка ограничения доступа к информации, информационным ресурсам, доступ к которым подлежит ограничению</a:t>
            </a:r>
          </a:p>
          <a:p>
            <a:pPr lvl="0" algn="ctr"/>
            <a:endParaRPr lang="ru-RU" sz="2400" b="1" i="1" dirty="0">
              <a:solidFill>
                <a:srgbClr val="004A97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влечет наложение административного штрафа </a:t>
            </a:r>
          </a:p>
          <a:p>
            <a:pPr lvl="0" algn="ctr"/>
            <a:endParaRPr lang="ru-RU" sz="2400" b="1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на </a:t>
            </a:r>
            <a:r>
              <a:rPr lang="ru-RU" sz="2400" b="1" dirty="0">
                <a:solidFill>
                  <a:srgbClr val="004A97"/>
                </a:solidFill>
                <a:latin typeface="Arial Narrow" panose="020B0606020202030204" pitchFamily="34" charset="0"/>
              </a:rPr>
              <a:t>граждан</a:t>
            </a:r>
            <a:r>
              <a:rPr lang="ru-RU" sz="2400" b="1" dirty="0">
                <a:solidFill>
                  <a:srgbClr val="4F81BD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в размере от </a:t>
            </a: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50.000 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до </a:t>
            </a: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100.000 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рублей; </a:t>
            </a:r>
          </a:p>
          <a:p>
            <a:pPr lvl="0"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на </a:t>
            </a:r>
            <a:r>
              <a:rPr lang="ru-RU" sz="2400" b="1" dirty="0">
                <a:solidFill>
                  <a:srgbClr val="004A97"/>
                </a:solidFill>
                <a:latin typeface="Arial Narrow" panose="020B0606020202030204" pitchFamily="34" charset="0"/>
              </a:rPr>
              <a:t>должностных лиц 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- от </a:t>
            </a: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200.000 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до </a:t>
            </a: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400.000 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рублей; </a:t>
            </a:r>
          </a:p>
          <a:p>
            <a:pPr lvl="0"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на </a:t>
            </a:r>
            <a:r>
              <a:rPr lang="ru-RU" sz="2400" b="1" dirty="0">
                <a:solidFill>
                  <a:srgbClr val="004A97"/>
                </a:solidFill>
                <a:latin typeface="Arial Narrow" panose="020B0606020202030204" pitchFamily="34" charset="0"/>
              </a:rPr>
              <a:t>юридических лиц 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- от </a:t>
            </a: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800.000 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до </a:t>
            </a: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4.000.000 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рублей.</a:t>
            </a:r>
          </a:p>
          <a:p>
            <a:pPr lvl="0" algn="ctr"/>
            <a:endParaRPr lang="ru-RU" sz="22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2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 повторном совершении данного административного правонарушения – штрафные санкции увеличиваются.</a:t>
            </a:r>
          </a:p>
          <a:p>
            <a:pPr algn="ctr"/>
            <a:endParaRPr lang="ru-RU" sz="26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144" y="802265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88707" y="645092"/>
            <a:ext cx="723075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СПАСИБО ЗА ВНИМАНИЕ!</a:t>
            </a:r>
          </a:p>
          <a:p>
            <a:pPr algn="ctr"/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http://41.rkn.gov.ru 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E-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mail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 rsockanc41@rkn.gov.ru 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Телефоны отдела контроля и надзора в сфере массовых коммуникаций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8(4152) 215-014 (доб. 109 или 110)</a:t>
            </a:r>
          </a:p>
          <a:p>
            <a:pPr algn="ctr"/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62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9376" y="526738"/>
            <a:ext cx="848742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Предвыборная агитация </a:t>
            </a:r>
            <a:r>
              <a:rPr lang="ru-RU" b="1" dirty="0">
                <a:solidFill>
                  <a:srgbClr val="17375E"/>
                </a:solidFill>
                <a:latin typeface="Arial Narrow" panose="020B0606020202030204" pitchFamily="34" charset="0"/>
              </a:rPr>
              <a:t>– деятельность, осуществляемая в период </a:t>
            </a:r>
            <a:r>
              <a:rPr lang="ru-RU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избирательной </a:t>
            </a:r>
            <a:r>
              <a:rPr lang="ru-RU" b="1" dirty="0">
                <a:solidFill>
                  <a:srgbClr val="17375E"/>
                </a:solidFill>
                <a:latin typeface="Arial Narrow" panose="020B0606020202030204" pitchFamily="34" charset="0"/>
              </a:rPr>
              <a:t>кампании и имеющая целью побудить </a:t>
            </a:r>
            <a:r>
              <a:rPr lang="ru-RU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или </a:t>
            </a:r>
            <a:r>
              <a:rPr lang="ru-RU" b="1" dirty="0">
                <a:solidFill>
                  <a:srgbClr val="17375E"/>
                </a:solidFill>
                <a:latin typeface="Arial Narrow" panose="020B0606020202030204" pitchFamily="34" charset="0"/>
              </a:rPr>
              <a:t>побуждающая избирателей к голосованию </a:t>
            </a:r>
            <a:r>
              <a:rPr lang="ru-RU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за </a:t>
            </a:r>
            <a:r>
              <a:rPr lang="ru-RU" b="1" dirty="0">
                <a:solidFill>
                  <a:srgbClr val="17375E"/>
                </a:solidFill>
                <a:latin typeface="Arial Narrow" panose="020B0606020202030204" pitchFamily="34" charset="0"/>
              </a:rPr>
              <a:t>кандидата, кандидатов, список, списки кандидатов </a:t>
            </a:r>
            <a:r>
              <a:rPr lang="ru-RU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или </a:t>
            </a:r>
            <a:r>
              <a:rPr lang="ru-RU" b="1" dirty="0">
                <a:solidFill>
                  <a:srgbClr val="17375E"/>
                </a:solidFill>
                <a:latin typeface="Arial Narrow" panose="020B0606020202030204" pitchFamily="34" charset="0"/>
              </a:rPr>
              <a:t>против него (них</a:t>
            </a:r>
            <a:r>
              <a:rPr lang="ru-RU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).</a:t>
            </a:r>
          </a:p>
          <a:p>
            <a:pPr algn="just"/>
            <a:endParaRPr lang="ru-RU" b="1" dirty="0">
              <a:solidFill>
                <a:srgbClr val="17375E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Избирательная кампания </a:t>
            </a:r>
            <a:r>
              <a:rPr lang="ru-RU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– </a:t>
            </a:r>
            <a:r>
              <a:rPr lang="ru-RU" b="1" dirty="0">
                <a:solidFill>
                  <a:srgbClr val="17375E"/>
                </a:solidFill>
                <a:latin typeface="Arial Narrow" panose="020B0606020202030204" pitchFamily="34" charset="0"/>
              </a:rPr>
              <a:t>деятельность по подготовке и проведению выборов, осуществляемая в период со дня официального опубликования (публикации) решения уполномоченного на то должностного лица, государственного органа, органа местного самоуправления о назначении выборов до дня представления избирательной комиссией, организующей выборы, отчета о расходовании средств соответствующего бюджета, выделенных на подготовку и проведение выборов.</a:t>
            </a:r>
          </a:p>
          <a:p>
            <a:pPr algn="just"/>
            <a:endParaRPr lang="ru-RU" sz="2200" b="1" dirty="0" smtClean="0">
              <a:solidFill>
                <a:srgbClr val="17375E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Запрещается</a:t>
            </a:r>
            <a:r>
              <a:rPr lang="ru-RU" sz="22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 проведение предвыборной агитации вне агитационного периода и в местах, где ее проведение запрещено законодательством о выборах</a:t>
            </a:r>
            <a:endParaRPr lang="ru-RU" sz="22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68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144" y="802265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2144" y="571432"/>
            <a:ext cx="91037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Агитационный период </a:t>
            </a:r>
            <a:r>
              <a:rPr lang="ru-RU" sz="2200" b="1" dirty="0">
                <a:solidFill>
                  <a:srgbClr val="17375E"/>
                </a:solidFill>
                <a:latin typeface="Arial Narrow" panose="020B0606020202030204" pitchFamily="34" charset="0"/>
              </a:rPr>
              <a:t>- период, в течение которого разрешается </a:t>
            </a:r>
            <a:r>
              <a:rPr lang="ru-RU" sz="22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проводить </a:t>
            </a:r>
          </a:p>
          <a:p>
            <a:pPr algn="ctr"/>
            <a:r>
              <a:rPr lang="ru-RU" sz="22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предвыборную </a:t>
            </a:r>
            <a:r>
              <a:rPr lang="ru-RU" sz="2200" b="1" dirty="0">
                <a:solidFill>
                  <a:srgbClr val="17375E"/>
                </a:solidFill>
                <a:latin typeface="Arial Narrow" panose="020B0606020202030204" pitchFamily="34" charset="0"/>
              </a:rPr>
              <a:t>агитацию, </a:t>
            </a:r>
            <a:r>
              <a:rPr lang="ru-RU" sz="22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агитацию </a:t>
            </a:r>
            <a:r>
              <a:rPr lang="ru-RU" sz="2200" b="1" dirty="0">
                <a:solidFill>
                  <a:srgbClr val="17375E"/>
                </a:solidFill>
                <a:latin typeface="Arial Narrow" panose="020B0606020202030204" pitchFamily="34" charset="0"/>
              </a:rPr>
              <a:t>по </a:t>
            </a:r>
            <a:r>
              <a:rPr lang="ru-RU" sz="22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вопросам референдума.</a:t>
            </a:r>
            <a:endParaRPr lang="ru-RU" sz="22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537518-0DFA-423D-AD3A-F372609B19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34" y="1503022"/>
            <a:ext cx="1420994" cy="16212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4252" y="3124304"/>
            <a:ext cx="38931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Разрешено </a:t>
            </a:r>
            <a:r>
              <a:rPr lang="ru-RU" sz="2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информирование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 избирателей о </a:t>
            </a:r>
            <a:r>
              <a:rPr lang="ru-RU" sz="2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ходе </a:t>
            </a:r>
          </a:p>
          <a:p>
            <a:pPr algn="just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 избирательной кампании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72926" y="3124304"/>
            <a:ext cx="48429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Размещение агитационных </a:t>
            </a:r>
          </a:p>
          <a:p>
            <a:pPr algn="just"/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материалов в СМИ разрешено </a:t>
            </a:r>
          </a:p>
          <a:p>
            <a:pPr algn="just"/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только в </a:t>
            </a:r>
            <a:r>
              <a:rPr lang="ru-RU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установленный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законом </a:t>
            </a:r>
            <a:r>
              <a:rPr lang="ru-RU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срок</a:t>
            </a:r>
          </a:p>
        </p:txBody>
      </p:sp>
    </p:spTree>
    <p:extLst>
      <p:ext uri="{BB962C8B-B14F-4D97-AF65-F5344CB8AC3E}">
        <p14:creationId xmlns:p14="http://schemas.microsoft.com/office/powerpoint/2010/main" val="17800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144" y="802265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05106" y="571432"/>
            <a:ext cx="5517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Агитация в </a:t>
            </a:r>
            <a:r>
              <a:rPr lang="ru-RU" sz="2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средствах массовой информации</a:t>
            </a:r>
            <a:endParaRPr lang="ru-RU" sz="2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144" y="1228360"/>
            <a:ext cx="47708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2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Начало: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За 28 дней до дня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голосования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144" y="1894671"/>
            <a:ext cx="3926075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2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u-RU" sz="22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Окончание: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00.00 первого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дня </a:t>
            </a:r>
            <a:endParaRPr lang="ru-RU" sz="22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голосования (при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голосовании </a:t>
            </a:r>
            <a:endParaRPr lang="ru-RU" sz="22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больше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1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дня)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85117" y="1223197"/>
            <a:ext cx="25250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2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21 </a:t>
            </a:r>
            <a:r>
              <a:rPr lang="ru-RU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августа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2021</a:t>
            </a:r>
            <a:r>
              <a:rPr lang="ru-RU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894671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2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sz="22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17 </a:t>
            </a:r>
            <a:r>
              <a:rPr lang="ru-RU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сентября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2021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года </a:t>
            </a:r>
          </a:p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00.00 </a:t>
            </a:r>
            <a:endParaRPr lang="ru-RU" sz="22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(по-камчатскому времени)</a:t>
            </a:r>
          </a:p>
        </p:txBody>
      </p:sp>
    </p:spTree>
    <p:extLst>
      <p:ext uri="{BB962C8B-B14F-4D97-AF65-F5344CB8AC3E}">
        <p14:creationId xmlns:p14="http://schemas.microsoft.com/office/powerpoint/2010/main" val="222746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144" y="802265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65631" y="571432"/>
            <a:ext cx="239681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Внимание!!!</a:t>
            </a:r>
            <a:endParaRPr lang="ru-RU" sz="35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488" y="764775"/>
            <a:ext cx="8569975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35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5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Удалять агитационные материалы, </a:t>
            </a:r>
          </a:p>
          <a:p>
            <a:pPr algn="ctr"/>
            <a:r>
              <a:rPr lang="ru-RU" sz="35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размещенные в сетевых изданиях в течение </a:t>
            </a:r>
          </a:p>
          <a:p>
            <a:pPr algn="ctr"/>
            <a:r>
              <a:rPr lang="ru-RU" sz="35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агитационного периода, не требуется. </a:t>
            </a:r>
          </a:p>
          <a:p>
            <a:pPr algn="ctr"/>
            <a:endParaRPr lang="ru-RU" sz="35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5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Их необходимо </a:t>
            </a:r>
            <a:r>
              <a:rPr lang="ru-RU" sz="35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перенести в архив</a:t>
            </a:r>
            <a:r>
              <a:rPr lang="ru-RU" sz="35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!</a:t>
            </a:r>
            <a:endParaRPr lang="ru-RU" sz="35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33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144" y="802265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5276" y="504076"/>
            <a:ext cx="8122736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Формальные требования к агитационным материалам</a:t>
            </a: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в печатных СМИ</a:t>
            </a:r>
          </a:p>
          <a:p>
            <a:pPr algn="just"/>
            <a:endParaRPr lang="ru-RU" sz="20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Указание на безвозмездный характер публикации с указанием на то,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кто разместил эту публикацию.</a:t>
            </a:r>
          </a:p>
          <a:p>
            <a:pPr algn="just"/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Информация о том, за счет средств какого избирательного фонда 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произведена оплата публикации.</a:t>
            </a:r>
          </a:p>
          <a:p>
            <a:pPr algn="just"/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Указание на то, что кандидат выполняет функции иностранного агента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или аффилирован с выполняющим функции иностранного агента лицом.</a:t>
            </a:r>
          </a:p>
          <a:p>
            <a:pPr algn="just"/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Ответственность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за выполнение данного требования 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несет редакция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СМИ.</a:t>
            </a:r>
          </a:p>
        </p:txBody>
      </p:sp>
    </p:spTree>
    <p:extLst>
      <p:ext uri="{BB962C8B-B14F-4D97-AF65-F5344CB8AC3E}">
        <p14:creationId xmlns:p14="http://schemas.microsoft.com/office/powerpoint/2010/main" val="33778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144" y="802265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7127" y="427178"/>
            <a:ext cx="7622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7375E"/>
                </a:solidFill>
                <a:latin typeface="Arial Narrow" panose="020B0606020202030204" pitchFamily="34" charset="0"/>
              </a:rPr>
              <a:t>Нарушение при опубликовании агитационных материалов</a:t>
            </a:r>
            <a:endParaRPr lang="ru-RU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142" y="799638"/>
            <a:ext cx="5423871" cy="434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3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144" y="802265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2144" y="355113"/>
            <a:ext cx="881488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Предвыборной агитацией, осуществляемой в период избирательной кампании,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признаются</a:t>
            </a:r>
          </a:p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1) призывы голосовать за или против кандидата (кандидатов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);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2) выражение предпочтения какому-либо кандидату, какой-либо политической партии, выдвинувшей кандидата, в частности указание, за какого кандидата будет голосовать избиратель;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3) описание возможных последствий избрания или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неизбрания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кандидата;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4) распространение информации с явным преобладанием сведений о каких-либо кандидатах, в сочетании с позитивными либо негативными комментариями;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5) распространение информации о деятельности кандидата, не связанной с его профессиональной деятельностью или исполнением им своих служебных (должностных) обязанностей;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6) деятельность, способствующая формированию положительного или отрицательного отношения избирателей к кандидату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6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42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409</TotalTime>
  <Words>1604</Words>
  <Application>Microsoft Office PowerPoint</Application>
  <PresentationFormat>Экран (16:9)</PresentationFormat>
  <Paragraphs>285</Paragraphs>
  <Slides>26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Arial Narrow</vt:lpstr>
      <vt:lpstr>Calibri</vt:lpstr>
      <vt:lpstr>Times New Roman</vt:lpstr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0</dc:title>
  <dc:creator>User</dc:creator>
  <cp:lastModifiedBy>Клыкова Алина Геннадьевна</cp:lastModifiedBy>
  <cp:revision>42</cp:revision>
  <cp:lastPrinted>2016-12-09T17:39:14Z</cp:lastPrinted>
  <dcterms:created xsi:type="dcterms:W3CDTF">2019-02-03T23:27:10Z</dcterms:created>
  <dcterms:modified xsi:type="dcterms:W3CDTF">2021-08-27T00:17:52Z</dcterms:modified>
</cp:coreProperties>
</file>